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9" r:id="rId11"/>
    <p:sldId id="262" r:id="rId12"/>
    <p:sldId id="263" r:id="rId13"/>
    <p:sldId id="264" r:id="rId14"/>
    <p:sldId id="270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91" autoAdjust="0"/>
  </p:normalViewPr>
  <p:slideViewPr>
    <p:cSldViewPr snapToGrid="0" showGuides="1">
      <p:cViewPr varScale="1">
        <p:scale>
          <a:sx n="59" d="100"/>
          <a:sy n="59" d="100"/>
        </p:scale>
        <p:origin x="72" y="144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9/26/2023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Crimean-Congo </a:t>
            </a:r>
            <a:r>
              <a:rPr lang="en-US" sz="6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haemorrhagic</a:t>
            </a:r>
            <a:r>
              <a:rPr lang="en-US" sz="6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feve</a:t>
            </a:r>
            <a:endParaRPr lang="en-US" sz="6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Assit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Prof Dr. Hussein Al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58" y="265514"/>
            <a:ext cx="7757160" cy="736967"/>
          </a:xfrm>
        </p:spPr>
        <p:txBody>
          <a:bodyPr>
            <a:normAutofit/>
          </a:bodyPr>
          <a:lstStyle/>
          <a:p>
            <a:pPr algn="l"/>
            <a:r>
              <a:rPr lang="en-US" sz="3600" b="1" i="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Controlling CCHF in animals and ticks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8F9E36-CD39-4DDD-927C-C07E8C070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787D2-E0B8-A2BF-DA27-54C137976DFD}"/>
              </a:ext>
            </a:extLst>
          </p:cNvPr>
          <p:cNvSpPr txBox="1"/>
          <p:nvPr/>
        </p:nvSpPr>
        <p:spPr>
          <a:xfrm>
            <a:off x="288758" y="917662"/>
            <a:ext cx="11456202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health advice should focus on several aspects.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 Reducing the risk of tick-to-human transmission: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wear protective clothing (long sleeves, long trousers);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wear light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coloured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clothing to allow easy detection of ticks on the clothes;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use approved acaricides (chemicals intended to kill ticks) on clothing;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use approved repellent on the skin and clothing;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Regularly examine clothing and skin for ticks; if found, remove them safely;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Seek to eliminate or control tick infestations on animals or in stables and barns.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7=- Avoid areas where ticks are abundant and seasons when they are most active seasons when they are most active.</a:t>
            </a:r>
          </a:p>
        </p:txBody>
      </p:sp>
    </p:spTree>
    <p:extLst>
      <p:ext uri="{BB962C8B-B14F-4D97-AF65-F5344CB8AC3E}">
        <p14:creationId xmlns:p14="http://schemas.microsoft.com/office/powerpoint/2010/main" val="49199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4DDD4B-E879-38DA-9ECD-5CF967E155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3A3A1-9F6A-3DFD-4760-00C26F20E2A9}"/>
              </a:ext>
            </a:extLst>
          </p:cNvPr>
          <p:cNvSpPr txBox="1"/>
          <p:nvPr/>
        </p:nvSpPr>
        <p:spPr>
          <a:xfrm>
            <a:off x="243840" y="276503"/>
            <a:ext cx="11704320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Reducing the risk of animal-to-human transmission: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wear gloves and other protective clothing while handling animals or their tissues in endemic areas, notably during slaughtering, butchering and culling procedures in slaughterhouses or at home;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quarantine animals before they enter slaughterhouses or routinely treat animals with pesticides two weeks prior to slaughter.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Reducing the risk of human-to-human transmission in the community: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avoid close physical contact with CCHF-infected people;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wear gloves and protective equipment when taking care of ill people;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wash hands regularly after caring for or visiting ill people.</a:t>
            </a:r>
          </a:p>
        </p:txBody>
      </p:sp>
    </p:spTree>
    <p:extLst>
      <p:ext uri="{BB962C8B-B14F-4D97-AF65-F5344CB8AC3E}">
        <p14:creationId xmlns:p14="http://schemas.microsoft.com/office/powerpoint/2010/main" val="1754947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BBAB-4628-42F5-BF78-BE0E59475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 H.N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21AB4-1CF0-4825-926E-5207D64C26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Phone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118D49-CA48-4C57-A37C-31BAA75381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30927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ADF0-23DD-491B-8755-2E19692F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33" y="185650"/>
            <a:ext cx="4472835" cy="782638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3D7C1-6919-4785-9AEE-1F6673CA07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A006E-2552-45AA-81E6-9D6D26A503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0" y="2968668"/>
            <a:ext cx="11924778" cy="3356975"/>
          </a:xfrm>
        </p:spPr>
        <p:txBody>
          <a:bodyPr>
            <a:normAutofit fontScale="25000" lnSpcReduction="20000"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Crimean-Congo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haemorrhagic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fever (CCHF) is a widespread disease caused by a tick-borne virus (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Nairovirus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of the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Bunyaviridae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family. The CCHF virus causes severe viral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haemorrhagic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fever outbreaks, with a case fatality rate of 10–40%.</a:t>
            </a:r>
          </a:p>
          <a:p>
            <a:pPr>
              <a:lnSpc>
                <a:spcPct val="150000"/>
              </a:lnSpc>
            </a:pP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CCHF is endemic in Africa, the Balkans, the Middle East and Asian countries south of the 50th parallel north – the geographical limit of the principal tick vector.</a:t>
            </a:r>
          </a:p>
        </p:txBody>
      </p:sp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97" y="267382"/>
            <a:ext cx="6505183" cy="78263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CCHF in Animals &amp; Ticks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313" y="840363"/>
            <a:ext cx="6726476" cy="258863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hosts of the CCHF virus include a wide range of wild and domestic animals such as cattle, sheep and goats. Many birds are resistant to infection.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Animals become infected by the bite of infected ticks and the virus remains in their bloodstream for about one week after infection, allowing the tick-animal-tick cycle to continue when another tick bites. Although a number of tick genera are capable of becoming infected with CCHF virus, ticks of the genus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Hyalomma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principal vector.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48" y="209540"/>
            <a:ext cx="5320386" cy="782638"/>
          </a:xfrm>
        </p:spPr>
        <p:txBody>
          <a:bodyPr>
            <a:normAutofit/>
          </a:bodyPr>
          <a:lstStyle/>
          <a:p>
            <a:pPr algn="l"/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447" y="871520"/>
            <a:ext cx="7489953" cy="255748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CCHF virus is transmitted to people either by tick bites or through contact with infected animal blood or tissues during and immediately after slaughter.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of cases have occurred in people involved in the livestock industry, such as agricultural workers, slaughterhouse workers and veterinarians.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53680" y="600858"/>
            <a:ext cx="4055872" cy="2355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Human-to-human transmission can occur resulting from close contact with the blood, secretions, organs or other bodily fluids of infected persons. 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8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B52D13C-A622-9D3F-C8DA-E94ECBEAE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" y="203200"/>
            <a:ext cx="11805920" cy="65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E334E75-BAE2-2BF8-E8E8-91B18DB98D85}"/>
              </a:ext>
            </a:extLst>
          </p:cNvPr>
          <p:cNvSpPr txBox="1"/>
          <p:nvPr/>
        </p:nvSpPr>
        <p:spPr>
          <a:xfrm>
            <a:off x="284480" y="335280"/>
            <a:ext cx="5679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 of CCHF disease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7C265A-38B8-6DC4-1977-2921A49179AF}"/>
              </a:ext>
            </a:extLst>
          </p:cNvPr>
          <p:cNvSpPr txBox="1"/>
          <p:nvPr/>
        </p:nvSpPr>
        <p:spPr>
          <a:xfrm>
            <a:off x="284480" y="858500"/>
            <a:ext cx="11501120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incubation period ranges from 2-14 days.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70% of CCHF cases have a history of tick bite.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It is estimated that 88% of infections are subclinical.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Case fatality ratio can reach 15% among patients hospitalized with severe presentation.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Most common symptoms include: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Abrupt onset fever, chills, shudders, myalgia, headaches, sicknesses and vomits, abdominal pain, arthralgia;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After a few days: bleeding from mucous membranes, hematomas, ecchymosis, melena, hematuria, nose bleeding, vaginal bleeding, bradycardia, thrombocytopenia,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leukopenia</a:t>
            </a:r>
          </a:p>
        </p:txBody>
      </p:sp>
    </p:spTree>
    <p:extLst>
      <p:ext uri="{BB962C8B-B14F-4D97-AF65-F5344CB8AC3E}">
        <p14:creationId xmlns:p14="http://schemas.microsoft.com/office/powerpoint/2010/main" val="61217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2C4B6B-88CB-AA9E-74F2-5DC8E3E0B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9A8AD5-54BA-551B-8AB1-96941DFE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7320"/>
            <a:ext cx="11887200" cy="656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3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631035-F5E3-46D5-B807-5F49C1F57A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A5CE3-2115-4267-9A88-04013EE99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19A0E1-F54F-B679-EDBD-FCCC78EBDA1D}"/>
              </a:ext>
            </a:extLst>
          </p:cNvPr>
          <p:cNvSpPr txBox="1"/>
          <p:nvPr/>
        </p:nvSpPr>
        <p:spPr>
          <a:xfrm>
            <a:off x="426720" y="788799"/>
            <a:ext cx="10881360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Symptoms are non-specific; clinical diagnosis may be difficult.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Differential diagnosis includes other viral </a:t>
            </a:r>
            <a:r>
              <a:rPr lang="en-US" sz="24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haemorrhagic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fevers, malaria, typhoid fever, shigellosis, and other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viral and bacterial diseases.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Patient history is essential and should include: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 exposure to ticks;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 or exposure to wild animals and livestock;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 and/or area/village endemic for CCHF;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 and/or contact with CCHF cases.</a:t>
            </a:r>
          </a:p>
        </p:txBody>
      </p:sp>
    </p:spTree>
    <p:extLst>
      <p:ext uri="{BB962C8B-B14F-4D97-AF65-F5344CB8AC3E}">
        <p14:creationId xmlns:p14="http://schemas.microsoft.com/office/powerpoint/2010/main" val="2902992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B0BE2-2BDB-48DC-AE9B-F3B9BACA82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2881" y="132080"/>
            <a:ext cx="11028680" cy="2200189"/>
          </a:xfrm>
        </p:spPr>
        <p:txBody>
          <a:bodyPr/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Definitive diagnosis requires testing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reverse transcriptase polymerase chain reaction (RT-PCR) assay;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IgG and IgM antibodies enzyme-linked immunosorbent assay (ELISA);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antigen detection tests;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virus isolation by cell culture.</a:t>
            </a:r>
          </a:p>
          <a:p>
            <a:pPr algn="l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D71B1-7851-43AD-8F7D-18071590E8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1F869-7372-4C01-A626-99329514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05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35B1F0-3442-4957-9701-25816EFDB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6A71AF-4CF2-4B95-BFB6-5C2750025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123</TotalTime>
  <Words>734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Gill Sans MT</vt:lpstr>
      <vt:lpstr>Times New Roman</vt:lpstr>
      <vt:lpstr>Office Theme</vt:lpstr>
      <vt:lpstr>Crimean-Congo haemorrhagic feve</vt:lpstr>
      <vt:lpstr>Overview</vt:lpstr>
      <vt:lpstr>CCHF in Animals &amp; Ticks </vt:lpstr>
      <vt:lpstr>Transmission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Controlling CCHF in animals and ticks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Crimean-Congo haemorrhagic feve</dc:title>
  <dc:creator>MA19557</dc:creator>
  <cp:lastModifiedBy>MA19557</cp:lastModifiedBy>
  <cp:revision>2</cp:revision>
  <dcterms:created xsi:type="dcterms:W3CDTF">2023-09-23T19:51:52Z</dcterms:created>
  <dcterms:modified xsi:type="dcterms:W3CDTF">2023-09-25T21:21:35Z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